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  <p:sldMasterId id="2147483730" r:id="rId2"/>
    <p:sldMasterId id="2147483784" r:id="rId3"/>
  </p:sldMasterIdLst>
  <p:notesMasterIdLst>
    <p:notesMasterId r:id="rId8"/>
  </p:notesMasterIdLst>
  <p:handoutMasterIdLst>
    <p:handoutMasterId r:id="rId9"/>
  </p:handoutMasterIdLst>
  <p:sldIdLst>
    <p:sldId id="352" r:id="rId4"/>
    <p:sldId id="353" r:id="rId5"/>
    <p:sldId id="354" r:id="rId6"/>
    <p:sldId id="350" r:id="rId7"/>
  </p:sldIdLst>
  <p:sldSz cx="9144000" cy="5143500" type="screen16x9"/>
  <p:notesSz cx="6670675" cy="9875838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DE"/>
    <a:srgbClr val="002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6" autoAdjust="0"/>
    <p:restoredTop sz="97297" autoAdjust="0"/>
  </p:normalViewPr>
  <p:slideViewPr>
    <p:cSldViewPr snapToGrid="0" snapToObjects="1" showGuides="1">
      <p:cViewPr>
        <p:scale>
          <a:sx n="70" d="100"/>
          <a:sy n="70" d="100"/>
        </p:scale>
        <p:origin x="4208" y="224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770" y="-82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ED7E8-0829-F34C-B479-A757805E6C1B}" type="datetimeFigureOut">
              <a:rPr lang="en-US" smtClean="0"/>
              <a:pPr/>
              <a:t>12/18/16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34D3-7666-C24C-995B-669B029DD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4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4F11-7667-5045-A00B-01970EA44BB5}" type="datetimeFigureOut">
              <a:rPr lang="en-US" smtClean="0"/>
              <a:pPr/>
              <a:t>12/18/16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751AE-7ABC-314D-AFAD-47B860ED6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5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eroic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44000" y="144000"/>
            <a:ext cx="2977528" cy="48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pic>
        <p:nvPicPr>
          <p:cNvPr id="17" name="Picture 16" descr="M SYMBOL LARGE_WHITE_H_NEG SPAC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374059" cy="5148000"/>
          </a:xfrm>
          <a:prstGeom prst="rect">
            <a:avLst/>
          </a:prstGeom>
        </p:spPr>
      </p:pic>
      <p:sp>
        <p:nvSpPr>
          <p:cNvPr id="21" name="Title 8"/>
          <p:cNvSpPr>
            <a:spLocks noGrp="1"/>
          </p:cNvSpPr>
          <p:nvPr>
            <p:ph type="title" hasCustomPrompt="1"/>
          </p:nvPr>
        </p:nvSpPr>
        <p:spPr>
          <a:xfrm>
            <a:off x="3270251" y="1081682"/>
            <a:ext cx="5410200" cy="504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90000"/>
              </a:lnSpc>
              <a:defRPr sz="28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presentation title</a:t>
            </a:r>
            <a:endParaRPr lang="en-GB" noProof="0" dirty="0"/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3287897" y="3784183"/>
            <a:ext cx="540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speaker title</a:t>
            </a:r>
          </a:p>
        </p:txBody>
      </p:sp>
      <p:sp>
        <p:nvSpPr>
          <p:cNvPr id="12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3287897" y="3990433"/>
            <a:ext cx="540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event title</a:t>
            </a:r>
          </a:p>
        </p:txBody>
      </p:sp>
      <p:sp>
        <p:nvSpPr>
          <p:cNvPr id="13" name="Text Placeholder 29"/>
          <p:cNvSpPr>
            <a:spLocks noGrp="1"/>
          </p:cNvSpPr>
          <p:nvPr>
            <p:ph type="body" sz="quarter" idx="15" hasCustomPrompt="1"/>
          </p:nvPr>
        </p:nvSpPr>
        <p:spPr>
          <a:xfrm>
            <a:off x="3295430" y="4495385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Confidential statement</a:t>
            </a:r>
          </a:p>
        </p:txBody>
      </p:sp>
      <p:sp>
        <p:nvSpPr>
          <p:cNvPr id="14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3295430" y="4701635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00 Month Year</a:t>
            </a:r>
          </a:p>
        </p:txBody>
      </p:sp>
      <p:pic>
        <p:nvPicPr>
          <p:cNvPr id="3" name="Picture 2" descr="MEDIMMUNE_AZ_RGB_H_CO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25" y="190483"/>
            <a:ext cx="1638000" cy="53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37061" y="1164512"/>
            <a:ext cx="7023713" cy="3051939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Clr>
                <a:srgbClr val="830051"/>
              </a:buClr>
              <a:buFont typeface="Arial" pitchFamily="34" charset="0"/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r>
              <a:rPr lang="en-GB" noProof="0" dirty="0" smtClean="0"/>
              <a:t>Click to add introduction text</a:t>
            </a: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225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155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45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1</a:t>
            </a:r>
            <a:endParaRPr lang="en-GB" noProof="0" dirty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3</a:t>
            </a:r>
            <a:endParaRPr lang="en-GB" noProof="0" dirty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4</a:t>
            </a:r>
            <a:endParaRPr lang="en-GB" noProof="0" dirty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5</a:t>
            </a:r>
            <a:endParaRPr lang="en-GB" noProof="0" dirty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6</a:t>
            </a:r>
            <a:endParaRPr lang="en-GB" noProof="0" dirty="0"/>
          </a:p>
        </p:txBody>
      </p:sp>
      <p:sp>
        <p:nvSpPr>
          <p:cNvPr id="29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1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22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1</a:t>
            </a:r>
            <a:endParaRPr lang="en-GB" noProof="0" dirty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2</a:t>
            </a:r>
            <a:endParaRPr lang="en-GB" noProof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7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2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80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2</a:t>
            </a:r>
            <a:endParaRPr lang="en-GB" noProof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3</a:t>
            </a:r>
            <a:endParaRPr lang="en-GB" noProof="0" dirty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6</a:t>
            </a:r>
            <a:endParaRPr lang="en-GB" noProof="0" dirty="0"/>
          </a:p>
        </p:txBody>
      </p:sp>
      <p:sp>
        <p:nvSpPr>
          <p:cNvPr id="27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3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57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2</a:t>
            </a:r>
            <a:endParaRPr lang="en-GB" noProof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7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4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643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2</a:t>
            </a:r>
            <a:endParaRPr lang="en-GB" noProof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7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5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78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987429" y="1298350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46699" y="1409914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330200" y="1298700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1</a:t>
            </a:r>
            <a:endParaRPr lang="en-GB" noProof="0" dirty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987429" y="1802617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1046699" y="1914181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 baseline="0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330200" y="1802967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987429" y="2311673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1046699" y="2423237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330200" y="2312024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987429" y="2822381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1046699" y="2933945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330200" y="2822732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987429" y="3330659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1046699" y="3442222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rgbClr val="C4CACD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330200" y="3331009"/>
            <a:ext cx="540000" cy="405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5</a:t>
            </a:r>
            <a:endParaRPr lang="en-GB" noProof="0" dirty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987429" y="3846875"/>
            <a:ext cx="5976000" cy="405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1046699" y="3958439"/>
            <a:ext cx="5718173" cy="29564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350" b="1"/>
            </a:lvl4pPr>
            <a:lvl5pPr marL="1371600" indent="0">
              <a:buNone/>
              <a:defRPr sz="135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330200" y="3847226"/>
            <a:ext cx="540000" cy="405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7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6 title</a:t>
            </a:r>
            <a:endParaRPr lang="en-GB" noProof="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62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 userDrawn="1"/>
        </p:nvSpPr>
        <p:spPr bwMode="auto">
          <a:xfrm>
            <a:off x="528758" y="3431381"/>
            <a:ext cx="2689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GB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Confidentiality Notice </a:t>
            </a: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/>
        </p:nvSpPr>
        <p:spPr bwMode="auto">
          <a:xfrm>
            <a:off x="541457" y="3717131"/>
            <a:ext cx="7440493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file is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private and may contain confidential and proprietary information. If you have received this 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file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error, please 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notify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 and remove </a:t>
            </a:r>
            <a:endParaRPr lang="en-US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your system and note that you must not copy, distribute or take any action in reliance on it. Any unauthorized use or disclosure of the contents of this 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file is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permitted and may be unlawful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AstraZeneca PLC, 2 Kingdom Street, London, W2 6BD, UK, T: +44(0)20 7604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8000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F: +44 (0)20 7604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8151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www.astrazeneca.com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73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37600" y="1234440"/>
            <a:ext cx="705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1103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 1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237061" y="526851"/>
            <a:ext cx="8765651" cy="324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5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add subtitle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37600" y="1234440"/>
            <a:ext cx="705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74459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itle -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44000" y="1250332"/>
            <a:ext cx="8856000" cy="372826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effectLst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16001" y="1386482"/>
            <a:ext cx="6822759" cy="504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90000"/>
              </a:lnSpc>
              <a:defRPr sz="2800" b="1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presentation title</a:t>
            </a:r>
            <a:endParaRPr lang="en-GB" noProof="0" dirty="0"/>
          </a:p>
        </p:txBody>
      </p:sp>
      <p:sp>
        <p:nvSpPr>
          <p:cNvPr id="12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15999" y="4463994"/>
            <a:ext cx="648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speaker title</a:t>
            </a:r>
          </a:p>
        </p:txBody>
      </p:sp>
      <p:sp>
        <p:nvSpPr>
          <p:cNvPr id="13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215999" y="4670244"/>
            <a:ext cx="648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event title</a:t>
            </a:r>
          </a:p>
        </p:txBody>
      </p:sp>
      <p:sp>
        <p:nvSpPr>
          <p:cNvPr id="14" name="Text Placeholder 29"/>
          <p:cNvSpPr>
            <a:spLocks noGrp="1"/>
          </p:cNvSpPr>
          <p:nvPr>
            <p:ph type="body" sz="quarter" idx="15" hasCustomPrompt="1"/>
          </p:nvPr>
        </p:nvSpPr>
        <p:spPr>
          <a:xfrm>
            <a:off x="7128000" y="4463994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Confidential statement</a:t>
            </a:r>
          </a:p>
        </p:txBody>
      </p:sp>
      <p:sp>
        <p:nvSpPr>
          <p:cNvPr id="15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7128000" y="4670244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00 Month Year</a:t>
            </a:r>
          </a:p>
        </p:txBody>
      </p:sp>
      <p:pic>
        <p:nvPicPr>
          <p:cNvPr id="9" name="Picture 8" descr="MEDIMMUNE_AZ_RGB_H_C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25" y="190483"/>
            <a:ext cx="1638000" cy="53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225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37974"/>
            <a:ext cx="7056000" cy="1620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44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6537" y="1240295"/>
            <a:ext cx="7056000" cy="1620000"/>
          </a:xfrm>
          <a:prstGeom prst="rect">
            <a:avLst/>
          </a:prstGeom>
        </p:spPr>
        <p:txBody>
          <a:bodyPr vert="horz"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98835" marR="0" indent="-197644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350"/>
            </a:lvl2pPr>
            <a:lvl3pPr marL="466725" marR="0" indent="-135731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350"/>
            </a:lvl3pPr>
            <a:lvl4pPr marL="1243013" indent="-214313">
              <a:buFont typeface="Arial"/>
              <a:buChar char="•"/>
              <a:defRPr sz="1350"/>
            </a:lvl4pPr>
            <a:lvl5pPr marL="1585913" indent="-214313">
              <a:buFont typeface="Arial"/>
              <a:buChar char="•"/>
              <a:defRPr sz="13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225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37600" y="2905963"/>
            <a:ext cx="7056000" cy="1444752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2878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 with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225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37600" y="1240294"/>
            <a:ext cx="7056000" cy="16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830051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5000" indent="-135000">
              <a:lnSpc>
                <a:spcPct val="100000"/>
              </a:lnSpc>
              <a:spcBef>
                <a:spcPts val="0"/>
              </a:spcBef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37062" y="2905963"/>
            <a:ext cx="4086000" cy="1444752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680000" y="2905963"/>
            <a:ext cx="4086000" cy="1444752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6563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 with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37600" y="1240295"/>
            <a:ext cx="7056000" cy="16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830051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5000" indent="-135000">
              <a:lnSpc>
                <a:spcPct val="100000"/>
              </a:lnSpc>
              <a:spcBef>
                <a:spcPts val="0"/>
              </a:spcBef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37600" y="2903515"/>
            <a:ext cx="2664000" cy="1444752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250223" y="2908267"/>
            <a:ext cx="2664000" cy="1440000"/>
          </a:xfrm>
          <a:prstGeom prst="rect">
            <a:avLst/>
          </a:prstGeom>
        </p:spPr>
        <p:txBody>
          <a:bodyPr/>
          <a:lstStyle>
            <a:lvl1pPr marL="135000" indent="-135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5000" indent="-135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274223" y="2908267"/>
            <a:ext cx="2664000" cy="1440000"/>
          </a:xfrm>
          <a:prstGeom prst="rect">
            <a:avLst/>
          </a:prstGeom>
        </p:spPr>
        <p:txBody>
          <a:bodyPr/>
          <a:lstStyle>
            <a:lvl1pPr marL="135000" indent="-135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5000" indent="-135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778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40295"/>
            <a:ext cx="4086000" cy="1620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80000" y="1240295"/>
            <a:ext cx="4086000" cy="1620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59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34079"/>
            <a:ext cx="4086000" cy="1620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680000" y="1234440"/>
            <a:ext cx="408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1594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40295"/>
            <a:ext cx="4086000" cy="1620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678499" y="2725591"/>
            <a:ext cx="408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680000" y="1234440"/>
            <a:ext cx="4086000" cy="13716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5304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37061" y="1234440"/>
            <a:ext cx="408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680000" y="1234440"/>
            <a:ext cx="4086000" cy="161848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3573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Headings with Tr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313891"/>
            <a:ext cx="2664000" cy="702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264000" y="1313891"/>
            <a:ext cx="2664000" cy="702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40000" y="1313891"/>
            <a:ext cx="2664000" cy="702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7" hasCustomPrompt="1"/>
          </p:nvPr>
        </p:nvSpPr>
        <p:spPr>
          <a:xfrm>
            <a:off x="237600" y="2072820"/>
            <a:ext cx="2664000" cy="201596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 hasCustomPrompt="1"/>
          </p:nvPr>
        </p:nvSpPr>
        <p:spPr>
          <a:xfrm>
            <a:off x="3250223" y="2072820"/>
            <a:ext cx="2664000" cy="201596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9" hasCustomPrompt="1"/>
          </p:nvPr>
        </p:nvSpPr>
        <p:spPr>
          <a:xfrm>
            <a:off x="6274223" y="2072820"/>
            <a:ext cx="2664000" cy="2015968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00000"/>
              </a:lnSpc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0143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38116"/>
            <a:ext cx="4086000" cy="702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4680000" y="1252800"/>
            <a:ext cx="4086000" cy="2835988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70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itl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216001" y="1386482"/>
            <a:ext cx="6822759" cy="504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90000"/>
              </a:lnSpc>
              <a:defRPr sz="28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presentation title</a:t>
            </a:r>
            <a:endParaRPr lang="en-GB" noProof="0" dirty="0"/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15999" y="4463994"/>
            <a:ext cx="648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speaker title</a:t>
            </a:r>
          </a:p>
        </p:txBody>
      </p:sp>
      <p:sp>
        <p:nvSpPr>
          <p:cNvPr id="12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215999" y="4670244"/>
            <a:ext cx="6480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Click to add event title</a:t>
            </a:r>
          </a:p>
        </p:txBody>
      </p:sp>
      <p:sp>
        <p:nvSpPr>
          <p:cNvPr id="14" name="Text Placeholder 29"/>
          <p:cNvSpPr>
            <a:spLocks noGrp="1"/>
          </p:cNvSpPr>
          <p:nvPr>
            <p:ph type="body" sz="quarter" idx="15" hasCustomPrompt="1"/>
          </p:nvPr>
        </p:nvSpPr>
        <p:spPr>
          <a:xfrm>
            <a:off x="7128000" y="4463994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Confidential statement</a:t>
            </a:r>
          </a:p>
        </p:txBody>
      </p:sp>
      <p:sp>
        <p:nvSpPr>
          <p:cNvPr id="15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7128000" y="4670244"/>
            <a:ext cx="1872000" cy="1908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00 Month Year</a:t>
            </a:r>
          </a:p>
        </p:txBody>
      </p:sp>
      <p:pic>
        <p:nvPicPr>
          <p:cNvPr id="9" name="Picture 8" descr="MEDIMMUNE_AZ_RGB_H_C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25" y="190483"/>
            <a:ext cx="1638000" cy="53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40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7600" y="1238116"/>
            <a:ext cx="4086000" cy="702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l">
              <a:buNone/>
              <a:defRPr sz="1050"/>
            </a:lvl2pPr>
            <a:lvl3pPr marL="685800" indent="0" algn="l">
              <a:buNone/>
              <a:defRPr sz="1050"/>
            </a:lvl3pPr>
            <a:lvl4pPr marL="1028700" indent="0" algn="l">
              <a:buNone/>
              <a:defRPr sz="1050"/>
            </a:lvl4pPr>
            <a:lvl5pPr marL="1371600" indent="0" algn="l">
              <a:buNone/>
              <a:defRPr sz="10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4680000" y="1252800"/>
            <a:ext cx="4086000" cy="1485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4680000" y="2895786"/>
            <a:ext cx="4086000" cy="1485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528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Low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327600" y="2761500"/>
            <a:ext cx="414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6537" y="1234440"/>
            <a:ext cx="7056000" cy="1440000"/>
          </a:xfrm>
          <a:prstGeom prst="rect">
            <a:avLst/>
          </a:prstGeom>
        </p:spPr>
        <p:txBody>
          <a:bodyPr vert="horz"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98835" marR="0" indent="-197644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350"/>
            </a:lvl2pPr>
            <a:lvl3pPr marL="466725" marR="0" indent="-135731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350"/>
            </a:lvl3pPr>
            <a:lvl4pPr marL="1243013" indent="-214313">
              <a:buFont typeface="Arial"/>
              <a:buChar char="•"/>
              <a:defRPr sz="1350"/>
            </a:lvl4pPr>
            <a:lvl5pPr marL="1585913" indent="-214313">
              <a:buFont typeface="Arial"/>
              <a:buChar char="•"/>
              <a:defRPr sz="13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37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Low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4618800" y="2761500"/>
            <a:ext cx="414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327600" y="2759794"/>
            <a:ext cx="414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6537" y="1234440"/>
            <a:ext cx="7056000" cy="1440000"/>
          </a:xfrm>
          <a:prstGeom prst="rect">
            <a:avLst/>
          </a:prstGeom>
        </p:spPr>
        <p:txBody>
          <a:bodyPr vert="horz"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98835" marR="0" indent="-197644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350"/>
            </a:lvl2pPr>
            <a:lvl3pPr marL="466725" marR="0" indent="-135731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350"/>
            </a:lvl3pPr>
            <a:lvl4pPr marL="1243013" indent="-214313">
              <a:buFont typeface="Arial"/>
              <a:buChar char="•"/>
              <a:defRPr sz="1350"/>
            </a:lvl4pPr>
            <a:lvl5pPr marL="1585913" indent="-214313">
              <a:buFont typeface="Arial"/>
              <a:buChar char="•"/>
              <a:defRPr sz="13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19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Low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327600" y="2761500"/>
            <a:ext cx="270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3201023" y="2761500"/>
            <a:ext cx="270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067748" y="2761500"/>
            <a:ext cx="2700000" cy="162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6537" y="1234440"/>
            <a:ext cx="7056000" cy="1440000"/>
          </a:xfrm>
          <a:prstGeom prst="rect">
            <a:avLst/>
          </a:prstGeom>
        </p:spPr>
        <p:txBody>
          <a:bodyPr vert="horz"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98835" marR="0" indent="-197644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350"/>
            </a:lvl2pPr>
            <a:lvl3pPr marL="466725" marR="0" indent="-135731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350"/>
            </a:lvl3pPr>
            <a:lvl4pPr marL="1243013" indent="-214313">
              <a:buFont typeface="Arial"/>
              <a:buChar char="•"/>
              <a:defRPr sz="1350"/>
            </a:lvl4pPr>
            <a:lvl5pPr marL="1585913" indent="-214313">
              <a:buFont typeface="Arial"/>
              <a:buChar char="•"/>
              <a:defRPr sz="135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48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contents title</a:t>
            </a:r>
            <a:endParaRPr lang="en-GB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6537" y="1234440"/>
            <a:ext cx="8766174" cy="317250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72500" indent="-135000">
              <a:lnSpc>
                <a:spcPct val="100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709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202235"/>
            <a:ext cx="8765651" cy="310500"/>
          </a:xfrm>
          <a:prstGeom prst="rect">
            <a:avLst/>
          </a:prstGeom>
        </p:spPr>
        <p:txBody>
          <a:bodyPr vert="horz"/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lang="en-GB" sz="2400" b="1" kern="1200" baseline="0" noProof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025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44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Heroic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3268800" y="144000"/>
            <a:ext cx="562755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  <p:pic>
        <p:nvPicPr>
          <p:cNvPr id="4" name="Picture 3" descr="M SYMBOL LARGE_WHITE_H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12453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600" y="144000"/>
            <a:ext cx="828000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94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Mul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600" y="144000"/>
            <a:ext cx="828000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Light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600" y="144000"/>
            <a:ext cx="828000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823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600" y="144000"/>
            <a:ext cx="828000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3200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ap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000" y="144000"/>
            <a:ext cx="8856000" cy="4860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37600" y="144000"/>
            <a:ext cx="8280000" cy="504000"/>
          </a:xfrm>
          <a:prstGeom prst="rect">
            <a:avLst/>
          </a:prstGeom>
        </p:spPr>
        <p:txBody>
          <a:bodyPr vert="horz"/>
          <a:lstStyle>
            <a:lvl1pPr algn="l"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divider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0783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36.xml"/><Relationship Id="rId28" Type="http://schemas.openxmlformats.org/officeDocument/2006/relationships/theme" Target="../theme/theme3.xml"/><Relationship Id="rId29" Type="http://schemas.openxmlformats.org/officeDocument/2006/relationships/image" Target="../media/image1.jpeg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DIMMUNE_RGB_H.jpg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25" y="4658288"/>
            <a:ext cx="296025" cy="296862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81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818" r:id="rId2"/>
    <p:sldLayoutId id="2147483819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DIMMUNE_RGB_H.jpg"/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25" y="4658288"/>
            <a:ext cx="296025" cy="296862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0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5" r:id="rId2"/>
    <p:sldLayoutId id="2147483817" r:id="rId3"/>
    <p:sldLayoutId id="2147483812" r:id="rId4"/>
    <p:sldLayoutId id="2147483813" r:id="rId5"/>
    <p:sldLayoutId id="2147483815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DIMMUNE_RGB_H.jpg"/>
          <p:cNvPicPr>
            <a:picLocks noChangeAspect="1"/>
          </p:cNvPicPr>
          <p:nvPr userDrawn="1"/>
        </p:nvPicPr>
        <p:blipFill rotWithShape="1"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25" y="4658288"/>
            <a:ext cx="296025" cy="296862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00" y="4823650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44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  <p:sldLayoutId id="2147483804" r:id="rId20"/>
    <p:sldLayoutId id="2147483805" r:id="rId21"/>
    <p:sldLayoutId id="2147483806" r:id="rId22"/>
    <p:sldLayoutId id="2147483807" r:id="rId23"/>
    <p:sldLayoutId id="2147483808" r:id="rId24"/>
    <p:sldLayoutId id="2147483809" r:id="rId25"/>
    <p:sldLayoutId id="2147483810" r:id="rId26"/>
    <p:sldLayoutId id="2147483811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g"/><Relationship Id="rId6" Type="http://schemas.openxmlformats.org/officeDocument/2006/relationships/image" Target="../media/image15.jpg"/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jpg"/><Relationship Id="rId5" Type="http://schemas.openxmlformats.org/officeDocument/2006/relationships/image" Target="../media/image18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830" y="214929"/>
            <a:ext cx="8765651" cy="310500"/>
          </a:xfrm>
        </p:spPr>
        <p:txBody>
          <a:bodyPr/>
          <a:lstStyle/>
          <a:p>
            <a:r>
              <a:rPr lang="en-US" dirty="0" smtClean="0"/>
              <a:t>My typical day as a scientist </a:t>
            </a:r>
            <a:r>
              <a:rPr lang="en-US" dirty="0"/>
              <a:t>in pre-clinical </a:t>
            </a:r>
            <a:r>
              <a:rPr lang="en-US" dirty="0" smtClean="0"/>
              <a:t>at AZ/</a:t>
            </a:r>
            <a:r>
              <a:rPr lang="en-US" dirty="0" err="1" smtClean="0"/>
              <a:t>MedI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4F54F3-C349-4609-AFEE-01462D5C7942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885" y="1187878"/>
            <a:ext cx="2117007" cy="20873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23" y="928548"/>
            <a:ext cx="1905000" cy="142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1" y="2857422"/>
            <a:ext cx="2221800" cy="17026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657656" y="3358673"/>
            <a:ext cx="4382826" cy="4512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8425" y="637651"/>
            <a:ext cx="1352899" cy="683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4259" y="925762"/>
            <a:ext cx="3629619" cy="2732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5042" y="92576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nternal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37550" y="352405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xternal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99390" y="348234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99390" y="92854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roject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84" y="3799873"/>
            <a:ext cx="1103499" cy="6427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7034" y="3482347"/>
            <a:ext cx="1642354" cy="141710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340673" y="4476900"/>
            <a:ext cx="699808" cy="50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2" y="130157"/>
            <a:ext cx="8765651" cy="310500"/>
          </a:xfrm>
        </p:spPr>
        <p:txBody>
          <a:bodyPr/>
          <a:lstStyle/>
          <a:p>
            <a:r>
              <a:rPr lang="en-US" dirty="0" smtClean="0"/>
              <a:t>Pre-clinical function in drug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4F54F3-C349-4609-AFEE-01462D5C7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657656" y="3358673"/>
            <a:ext cx="4382826" cy="4512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8425" y="637651"/>
            <a:ext cx="1352899" cy="683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0" y="675842"/>
            <a:ext cx="9035562" cy="72548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435100" y="1439944"/>
            <a:ext cx="3868488" cy="48203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660" y="2268174"/>
            <a:ext cx="2028833" cy="179493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4031" y="1882245"/>
            <a:ext cx="34070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Pre-clinical: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Drug PK/PD study in non-human primates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Toxicity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Dose prediction for human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706" y="4053876"/>
            <a:ext cx="1657350" cy="10382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42" y="3701369"/>
            <a:ext cx="1248308" cy="11144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25" y="3628686"/>
            <a:ext cx="1588726" cy="116918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469041" y="2011478"/>
            <a:ext cx="33114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DMPK (drug metabolism &amp; pharmacokinetics):</a:t>
            </a:r>
            <a:r>
              <a:rPr lang="en-US" dirty="0"/>
              <a:t>	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PK (pharmacokinetics):</a:t>
            </a:r>
          </a:p>
          <a:p>
            <a:r>
              <a:rPr lang="en-US" dirty="0"/>
              <a:t> </a:t>
            </a:r>
            <a:r>
              <a:rPr lang="en-US" dirty="0" smtClean="0"/>
              <a:t>   What the body does to the      	drug?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PD (pharmacodynamics):</a:t>
            </a:r>
          </a:p>
          <a:p>
            <a:r>
              <a:rPr lang="en-US" dirty="0" smtClean="0"/>
              <a:t>     </a:t>
            </a:r>
            <a:r>
              <a:rPr lang="en-US" dirty="0"/>
              <a:t>What </a:t>
            </a:r>
            <a:r>
              <a:rPr lang="en-US" dirty="0" smtClean="0"/>
              <a:t>a drug does to the     	body?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32188" y="1904954"/>
            <a:ext cx="3311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Clinical dose in label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6" y="175094"/>
            <a:ext cx="8765651" cy="310500"/>
          </a:xfrm>
        </p:spPr>
        <p:txBody>
          <a:bodyPr/>
          <a:lstStyle/>
          <a:p>
            <a:r>
              <a:rPr lang="en-US" dirty="0" smtClean="0"/>
              <a:t>DMPK in pre-clinical study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4F54F3-C349-4609-AFEE-01462D5C7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657656" y="3358673"/>
            <a:ext cx="4382826" cy="4512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8425" y="637651"/>
            <a:ext cx="1352899" cy="683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04" y="3462298"/>
            <a:ext cx="1903151" cy="1523351"/>
          </a:xfrm>
          <a:prstGeom prst="rect">
            <a:avLst/>
          </a:prstGeom>
        </p:spPr>
      </p:pic>
      <p:sp>
        <p:nvSpPr>
          <p:cNvPr id="19" name="Rectangle 288"/>
          <p:cNvSpPr>
            <a:spLocks noChangeArrowheads="1"/>
          </p:cNvSpPr>
          <p:nvPr/>
        </p:nvSpPr>
        <p:spPr bwMode="auto">
          <a:xfrm>
            <a:off x="2151592" y="2351694"/>
            <a:ext cx="4734603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tx1"/>
              </a:buClr>
              <a:buFont typeface="Wingdings" panose="05000000000000000000" pitchFamily="2" charset="2"/>
              <a:buChar char="n"/>
              <a:defRPr sz="2200">
                <a:solidFill>
                  <a:srgbClr val="00529B"/>
                </a:solidFill>
                <a:latin typeface="Arial" panose="020B0604020202020204" pitchFamily="34" charset="0"/>
              </a:defRPr>
            </a:lvl1pPr>
            <a:lvl2pPr marL="635000" indent="-22860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w"/>
              <a:defRPr sz="2000">
                <a:solidFill>
                  <a:srgbClr val="00529B"/>
                </a:solidFill>
                <a:latin typeface="Arial" panose="020B0604020202020204" pitchFamily="34" charset="0"/>
              </a:defRPr>
            </a:lvl2pPr>
            <a:lvl3pPr marL="977900" indent="-2286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Char char="&gt;"/>
              <a:defRPr>
                <a:solidFill>
                  <a:srgbClr val="00529B"/>
                </a:solidFill>
                <a:latin typeface="Arial" panose="020B0604020202020204" pitchFamily="34" charset="0"/>
              </a:defRPr>
            </a:lvl3pPr>
            <a:lvl4pPr marL="1320800" indent="-228600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  <a:buChar char="–"/>
              <a:defRPr sz="1600">
                <a:solidFill>
                  <a:srgbClr val="00529B"/>
                </a:solidFill>
                <a:latin typeface="Arial" panose="020B0604020202020204" pitchFamily="34" charset="0"/>
              </a:defRPr>
            </a:lvl4pPr>
            <a:lvl5pPr marL="1663700" indent="-228600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Char char="–"/>
              <a:defRPr sz="1400">
                <a:solidFill>
                  <a:srgbClr val="00529B"/>
                </a:solidFill>
                <a:latin typeface="Arial" panose="020B0604020202020204" pitchFamily="34" charset="0"/>
              </a:defRPr>
            </a:lvl5pPr>
            <a:lvl6pPr marL="21209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rgbClr val="00529B"/>
                </a:solidFill>
                <a:latin typeface="Arial" panose="020B0604020202020204" pitchFamily="34" charset="0"/>
              </a:defRPr>
            </a:lvl6pPr>
            <a:lvl7pPr marL="25781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rgbClr val="00529B"/>
                </a:solidFill>
                <a:latin typeface="Arial" panose="020B0604020202020204" pitchFamily="34" charset="0"/>
              </a:defRPr>
            </a:lvl7pPr>
            <a:lvl8pPr marL="30353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rgbClr val="00529B"/>
                </a:solidFill>
                <a:latin typeface="Arial" panose="020B0604020202020204" pitchFamily="34" charset="0"/>
              </a:defRPr>
            </a:lvl8pPr>
            <a:lvl9pPr marL="3492500" indent="-22860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rgbClr val="00529B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>
                <a:srgbClr val="00529B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latin typeface="+mn-lt"/>
              </a:rPr>
              <a:t>Develop 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PK/PD immunoassays to quantify </a:t>
            </a:r>
            <a:r>
              <a:rPr lang="en-US" altLang="en-US" sz="1800" dirty="0" smtClean="0">
                <a:solidFill>
                  <a:schemeClr val="tx1"/>
                </a:solidFill>
                <a:latin typeface="+mn-lt"/>
              </a:rPr>
              <a:t>drug/target 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in </a:t>
            </a:r>
            <a:r>
              <a:rPr lang="en-US" altLang="en-US" sz="1800" dirty="0" smtClean="0">
                <a:solidFill>
                  <a:schemeClr val="tx1"/>
                </a:solidFill>
                <a:latin typeface="+mn-lt"/>
              </a:rPr>
              <a:t>serum; Immunogenicity: anti-drug antibody;    Safety/efficacy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anose="020B0604020202020204" pitchFamily="34" charset="0"/>
              </a:rPr>
              <a:t>	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0" name="Line 294"/>
          <p:cNvSpPr>
            <a:spLocks noChangeShapeType="1"/>
          </p:cNvSpPr>
          <p:nvPr/>
        </p:nvSpPr>
        <p:spPr bwMode="auto">
          <a:xfrm>
            <a:off x="2026443" y="1052958"/>
            <a:ext cx="420687" cy="0"/>
          </a:xfrm>
          <a:prstGeom prst="line">
            <a:avLst/>
          </a:prstGeom>
          <a:noFill/>
          <a:ln w="38100">
            <a:solidFill>
              <a:srgbClr val="0052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srgbClr val="DA3210"/>
              </a:solidFill>
              <a:effectLst/>
              <a:uLnTx/>
              <a:uFillTx/>
            </a:endParaRPr>
          </a:p>
        </p:txBody>
      </p:sp>
      <p:sp>
        <p:nvSpPr>
          <p:cNvPr id="30" name="Line 303"/>
          <p:cNvSpPr>
            <a:spLocks noChangeShapeType="1"/>
          </p:cNvSpPr>
          <p:nvPr/>
        </p:nvSpPr>
        <p:spPr bwMode="auto">
          <a:xfrm>
            <a:off x="5423353" y="1097965"/>
            <a:ext cx="483055" cy="0"/>
          </a:xfrm>
          <a:prstGeom prst="line">
            <a:avLst/>
          </a:prstGeom>
          <a:noFill/>
          <a:ln w="38100">
            <a:solidFill>
              <a:srgbClr val="0052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srgbClr val="DA3210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313" y="474815"/>
            <a:ext cx="2777373" cy="2319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09" y="864850"/>
            <a:ext cx="1664208" cy="165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409" y="2601616"/>
            <a:ext cx="1660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Drug in serum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512" y="563497"/>
            <a:ext cx="2398966" cy="1791896"/>
          </a:xfrm>
          <a:prstGeom prst="rect">
            <a:avLst/>
          </a:prstGeom>
        </p:spPr>
      </p:pic>
      <p:sp>
        <p:nvSpPr>
          <p:cNvPr id="31" name="Line 303"/>
          <p:cNvSpPr>
            <a:spLocks noChangeShapeType="1"/>
          </p:cNvSpPr>
          <p:nvPr/>
        </p:nvSpPr>
        <p:spPr bwMode="auto">
          <a:xfrm>
            <a:off x="7926770" y="3177096"/>
            <a:ext cx="0" cy="243653"/>
          </a:xfrm>
          <a:prstGeom prst="line">
            <a:avLst/>
          </a:prstGeom>
          <a:noFill/>
          <a:ln w="38100">
            <a:solidFill>
              <a:srgbClr val="0052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srgbClr val="DA3210"/>
              </a:solidFill>
              <a:effectLst/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31807" y="4497169"/>
            <a:ext cx="175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dose selection 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8095" y="3462299"/>
            <a:ext cx="1657350" cy="103822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619252" y="2806271"/>
            <a:ext cx="23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analysis: ½ life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35190" y="4605912"/>
            <a:ext cx="533997" cy="379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ine 303"/>
          <p:cNvSpPr>
            <a:spLocks noChangeShapeType="1"/>
          </p:cNvSpPr>
          <p:nvPr/>
        </p:nvSpPr>
        <p:spPr bwMode="auto">
          <a:xfrm flipH="1">
            <a:off x="6505757" y="4014028"/>
            <a:ext cx="626049" cy="323166"/>
          </a:xfrm>
          <a:prstGeom prst="line">
            <a:avLst/>
          </a:prstGeom>
          <a:noFill/>
          <a:ln w="38100">
            <a:solidFill>
              <a:srgbClr val="0052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srgbClr val="DA3210"/>
              </a:solidFill>
              <a:effectLst/>
              <a:uLnTx/>
              <a:uFillTx/>
            </a:endParaRPr>
          </a:p>
        </p:txBody>
      </p:sp>
      <p:sp>
        <p:nvSpPr>
          <p:cNvPr id="37" name="Line 303"/>
          <p:cNvSpPr>
            <a:spLocks noChangeShapeType="1"/>
          </p:cNvSpPr>
          <p:nvPr/>
        </p:nvSpPr>
        <p:spPr bwMode="auto">
          <a:xfrm flipH="1">
            <a:off x="2281081" y="4337194"/>
            <a:ext cx="2376574" cy="0"/>
          </a:xfrm>
          <a:prstGeom prst="line">
            <a:avLst/>
          </a:prstGeom>
          <a:noFill/>
          <a:ln w="38100">
            <a:solidFill>
              <a:srgbClr val="0052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smtClean="0">
              <a:ln>
                <a:noFill/>
              </a:ln>
              <a:solidFill>
                <a:srgbClr val="DA3210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8179" y="4014028"/>
            <a:ext cx="166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1/2/3 clinical trials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33860" y="667566"/>
            <a:ext cx="273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Bioanalytical support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4F54F3-C349-4609-AFEE-01462D5C7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331199" y="4565629"/>
            <a:ext cx="784225" cy="4200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48425" y="637651"/>
            <a:ext cx="1352899" cy="683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0327" y="1223119"/>
            <a:ext cx="2851150" cy="264160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10200" y="220980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strong!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TRAZENECA" val="TEMPLATE22"/>
</p:tagLst>
</file>

<file path=ppt/theme/theme1.xml><?xml version="1.0" encoding="utf-8"?>
<a:theme xmlns:a="http://schemas.openxmlformats.org/drawingml/2006/main" name="MedImmune Cover Slide Options">
  <a:themeElements>
    <a:clrScheme name="Custom 249">
      <a:dk1>
        <a:srgbClr val="000000"/>
      </a:dk1>
      <a:lt1>
        <a:srgbClr val="FFFFFF"/>
      </a:lt1>
      <a:dk2>
        <a:srgbClr val="003865"/>
      </a:dk2>
      <a:lt2>
        <a:srgbClr val="9DB0AC"/>
      </a:lt2>
      <a:accent1>
        <a:srgbClr val="003865"/>
      </a:accent1>
      <a:accent2>
        <a:srgbClr val="830051"/>
      </a:accent2>
      <a:accent3>
        <a:srgbClr val="68D2DF"/>
      </a:accent3>
      <a:accent4>
        <a:srgbClr val="3C1053"/>
      </a:accent4>
      <a:accent5>
        <a:srgbClr val="C4D600"/>
      </a:accent5>
      <a:accent6>
        <a:srgbClr val="3F4444"/>
      </a:accent6>
      <a:hlink>
        <a:srgbClr val="003865"/>
      </a:hlink>
      <a:folHlink>
        <a:srgbClr val="9DB0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dImmune Internal Template 16x9" id="{1465F1F2-19F4-4CF9-8D4E-83E4EC9E496F}" vid="{D86093A6-A6F0-4899-96F4-D5DCF04393BB}"/>
    </a:ext>
  </a:extLst>
</a:theme>
</file>

<file path=ppt/theme/theme2.xml><?xml version="1.0" encoding="utf-8"?>
<a:theme xmlns:a="http://schemas.openxmlformats.org/drawingml/2006/main" name="MedImmune Divider Slide Options">
  <a:themeElements>
    <a:clrScheme name="Custom 249">
      <a:dk1>
        <a:srgbClr val="000000"/>
      </a:dk1>
      <a:lt1>
        <a:srgbClr val="FFFFFF"/>
      </a:lt1>
      <a:dk2>
        <a:srgbClr val="003865"/>
      </a:dk2>
      <a:lt2>
        <a:srgbClr val="9DB0AC"/>
      </a:lt2>
      <a:accent1>
        <a:srgbClr val="003865"/>
      </a:accent1>
      <a:accent2>
        <a:srgbClr val="830051"/>
      </a:accent2>
      <a:accent3>
        <a:srgbClr val="68D2DF"/>
      </a:accent3>
      <a:accent4>
        <a:srgbClr val="3C1053"/>
      </a:accent4>
      <a:accent5>
        <a:srgbClr val="C4D600"/>
      </a:accent5>
      <a:accent6>
        <a:srgbClr val="3F4444"/>
      </a:accent6>
      <a:hlink>
        <a:srgbClr val="003865"/>
      </a:hlink>
      <a:folHlink>
        <a:srgbClr val="9DB0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dImmune Internal Template 16x9" id="{1465F1F2-19F4-4CF9-8D4E-83E4EC9E496F}" vid="{853C549F-C9CC-4804-BE3C-3E9E5DF896B7}"/>
    </a:ext>
  </a:extLst>
</a:theme>
</file>

<file path=ppt/theme/theme3.xml><?xml version="1.0" encoding="utf-8"?>
<a:theme xmlns:a="http://schemas.openxmlformats.org/drawingml/2006/main" name="AZ MedImmunel Master Slide Options">
  <a:themeElements>
    <a:clrScheme name="Custom 249">
      <a:dk1>
        <a:srgbClr val="000000"/>
      </a:dk1>
      <a:lt1>
        <a:srgbClr val="FFFFFF"/>
      </a:lt1>
      <a:dk2>
        <a:srgbClr val="003865"/>
      </a:dk2>
      <a:lt2>
        <a:srgbClr val="9DB0AC"/>
      </a:lt2>
      <a:accent1>
        <a:srgbClr val="003865"/>
      </a:accent1>
      <a:accent2>
        <a:srgbClr val="830051"/>
      </a:accent2>
      <a:accent3>
        <a:srgbClr val="68D2DF"/>
      </a:accent3>
      <a:accent4>
        <a:srgbClr val="3C1053"/>
      </a:accent4>
      <a:accent5>
        <a:srgbClr val="C4D600"/>
      </a:accent5>
      <a:accent6>
        <a:srgbClr val="3F4444"/>
      </a:accent6>
      <a:hlink>
        <a:srgbClr val="003865"/>
      </a:hlink>
      <a:folHlink>
        <a:srgbClr val="9DB0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dImmune Internal Template 16x9" id="{1465F1F2-19F4-4CF9-8D4E-83E4EC9E496F}" vid="{3A1C1409-B6D4-472F-B1A5-A83A6144C0F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1675</TotalTime>
  <Words>90</Words>
  <Application>Microsoft Macintosh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Wingdings</vt:lpstr>
      <vt:lpstr>Arial</vt:lpstr>
      <vt:lpstr>MedImmune Cover Slide Options</vt:lpstr>
      <vt:lpstr>MedImmune Divider Slide Options</vt:lpstr>
      <vt:lpstr>AZ MedImmunel Master Slide Options</vt:lpstr>
      <vt:lpstr>My typical day as a scientist in pre-clinical at AZ/MedI</vt:lpstr>
      <vt:lpstr>Pre-clinical function in drug development</vt:lpstr>
      <vt:lpstr>DMPK in pre-clinical study </vt:lpstr>
      <vt:lpstr>PowerPoint Presentation</vt:lpstr>
    </vt:vector>
  </TitlesOfParts>
  <Company>AstraZeneca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 CYTO2016</dc:title>
  <dc:creator>Standifer, Nathan</dc:creator>
  <cp:keywords>16:9</cp:keywords>
  <dc:description>v1.0</dc:description>
  <cp:lastModifiedBy>Li, Li</cp:lastModifiedBy>
  <cp:revision>70</cp:revision>
  <cp:lastPrinted>2014-10-09T16:10:04Z</cp:lastPrinted>
  <dcterms:created xsi:type="dcterms:W3CDTF">2016-12-06T16:58:26Z</dcterms:created>
  <dcterms:modified xsi:type="dcterms:W3CDTF">2016-12-18T17:25:12Z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AstraZeneca</vt:lpwstr>
  </property>
  <property fmtid="{D5CDD505-2E9C-101B-9397-08002B2CF9AE}" pid="3" name="Language">
    <vt:lpwstr>English (UK)</vt:lpwstr>
  </property>
  <property fmtid="{D5CDD505-2E9C-101B-9397-08002B2CF9AE}" pid="4" name="Owner">
    <vt:lpwstr>P L Kessler</vt:lpwstr>
  </property>
  <property fmtid="{D5CDD505-2E9C-101B-9397-08002B2CF9AE}" pid="5" name="Project">
    <vt:lpwstr>The Chase</vt:lpwstr>
  </property>
  <property fmtid="{D5CDD505-2E9C-101B-9397-08002B2CF9AE}" pid="6" name="Publisher">
    <vt:lpwstr>Kessler Associates</vt:lpwstr>
  </property>
</Properties>
</file>